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906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14"/>
    <p:restoredTop sz="94674"/>
  </p:normalViewPr>
  <p:slideViewPr>
    <p:cSldViewPr snapToGrid="0" snapToObjects="1">
      <p:cViewPr>
        <p:scale>
          <a:sx n="170" d="100"/>
          <a:sy n="170" d="100"/>
        </p:scale>
        <p:origin x="1272" y="-403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DCD420D7-458A-704B-9C57-3EFCD1EEA13A}" type="datetimeFigureOut">
              <a:rPr lang="ja-JP" altLang="en-US" smtClean="0"/>
              <a:pPr/>
              <a:t>2019/2/4</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486CA71A-2397-7F40-90C5-94E462F40B80}"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DCD420D7-458A-704B-9C57-3EFCD1EEA13A}" type="datetimeFigureOut">
              <a:rPr lang="ja-JP" altLang="en-US" smtClean="0"/>
              <a:pPr/>
              <a:t>2019/2/4</a:t>
            </a:fld>
            <a:endParaRPr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486CA71A-2397-7F40-90C5-94E462F40B80}"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0501" y="162109"/>
            <a:ext cx="6483350" cy="734407"/>
          </a:xfrm>
        </p:spPr>
        <p:txBody>
          <a:bodyPr>
            <a:normAutofit/>
          </a:bodyPr>
          <a:lstStyle/>
          <a:p>
            <a:r>
              <a:rPr lang="en-US" altLang="ja-JP" sz="1400" smtClean="0"/>
              <a:t>	 </a:t>
            </a:r>
            <a:r>
              <a:rPr lang="ja-JP" altLang="en-US" sz="1400" dirty="0" smtClean="0"/>
              <a:t>論文のタイトル</a:t>
            </a:r>
            <a:endParaRPr lang="ja-JP" altLang="en-US" sz="1400" dirty="0"/>
          </a:p>
        </p:txBody>
      </p:sp>
      <p:sp>
        <p:nvSpPr>
          <p:cNvPr id="4" name="テキスト ボックス 3"/>
          <p:cNvSpPr txBox="1"/>
          <p:nvPr/>
        </p:nvSpPr>
        <p:spPr>
          <a:xfrm>
            <a:off x="190502" y="896516"/>
            <a:ext cx="6483349" cy="415498"/>
          </a:xfrm>
          <a:prstGeom prst="rect">
            <a:avLst/>
          </a:prstGeom>
          <a:noFill/>
        </p:spPr>
        <p:txBody>
          <a:bodyPr wrap="square" rtlCol="0">
            <a:spAutoFit/>
          </a:bodyPr>
          <a:lstStyle/>
          <a:p>
            <a:pPr algn="ctr"/>
            <a:r>
              <a:rPr lang="ja-JP" altLang="en-US" sz="1050" dirty="0" smtClean="0"/>
              <a:t>田中三郎　１７</a:t>
            </a:r>
            <a:r>
              <a:rPr lang="en-US" altLang="ja-JP" sz="1050" dirty="0" smtClean="0"/>
              <a:t>B12345</a:t>
            </a:r>
            <a:endParaRPr lang="ja-JP" altLang="en-US" sz="1050" dirty="0" smtClean="0"/>
          </a:p>
          <a:p>
            <a:pPr algn="ctr"/>
            <a:r>
              <a:rPr lang="ja-JP" altLang="en-US" sz="1050" dirty="0" smtClean="0">
                <a:latin typeface="+mj-lt"/>
              </a:rPr>
              <a:t>東京工業大学理学院</a:t>
            </a:r>
            <a:endParaRPr kumimoji="1" lang="ja-JP" altLang="en-US" sz="1050" dirty="0">
              <a:latin typeface="+mj-lt"/>
            </a:endParaRPr>
          </a:p>
        </p:txBody>
      </p:sp>
      <p:sp>
        <p:nvSpPr>
          <p:cNvPr id="5" name="テキスト ボックス 4"/>
          <p:cNvSpPr txBox="1"/>
          <p:nvPr/>
        </p:nvSpPr>
        <p:spPr>
          <a:xfrm>
            <a:off x="562373" y="1531324"/>
            <a:ext cx="917177" cy="253916"/>
          </a:xfrm>
          <a:prstGeom prst="rect">
            <a:avLst/>
          </a:prstGeom>
          <a:noFill/>
        </p:spPr>
        <p:txBody>
          <a:bodyPr wrap="square" rtlCol="0">
            <a:spAutoFit/>
          </a:bodyPr>
          <a:lstStyle/>
          <a:p>
            <a:pPr algn="ctr"/>
            <a:r>
              <a:rPr lang="ja-JP" altLang="en-US" sz="1050" dirty="0" smtClean="0">
                <a:latin typeface="+mj-lt"/>
              </a:rPr>
              <a:t>１．はじめに</a:t>
            </a:r>
            <a:endParaRPr kumimoji="1" lang="ja-JP" altLang="en-US" sz="1050" dirty="0">
              <a:latin typeface="+mj-lt"/>
            </a:endParaRPr>
          </a:p>
        </p:txBody>
      </p:sp>
      <p:sp>
        <p:nvSpPr>
          <p:cNvPr id="6" name="テキスト ボックス 5"/>
          <p:cNvSpPr txBox="1"/>
          <p:nvPr/>
        </p:nvSpPr>
        <p:spPr>
          <a:xfrm>
            <a:off x="515627" y="3143872"/>
            <a:ext cx="741674" cy="253916"/>
          </a:xfrm>
          <a:prstGeom prst="rect">
            <a:avLst/>
          </a:prstGeom>
          <a:noFill/>
        </p:spPr>
        <p:txBody>
          <a:bodyPr wrap="square" rtlCol="0">
            <a:spAutoFit/>
          </a:bodyPr>
          <a:lstStyle/>
          <a:p>
            <a:r>
              <a:rPr lang="ja-JP" altLang="en-US" sz="1050" dirty="0" smtClean="0">
                <a:latin typeface="+mj-lt"/>
              </a:rPr>
              <a:t>２．方法</a:t>
            </a:r>
            <a:endParaRPr kumimoji="1" lang="ja-JP" altLang="en-US" sz="1050" dirty="0">
              <a:latin typeface="+mj-lt"/>
            </a:endParaRPr>
          </a:p>
        </p:txBody>
      </p:sp>
      <p:sp>
        <p:nvSpPr>
          <p:cNvPr id="14" name="テキスト ボックス 13"/>
          <p:cNvSpPr txBox="1"/>
          <p:nvPr/>
        </p:nvSpPr>
        <p:spPr>
          <a:xfrm>
            <a:off x="582683" y="1826784"/>
            <a:ext cx="2795517" cy="1223412"/>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050" dirty="0" smtClean="0">
                <a:latin typeface="ＭＳ 明朝"/>
                <a:ea typeface="ＭＳ 明朝"/>
                <a:cs typeface="ＭＳ 明朝"/>
              </a:rPr>
              <a:t>　リサーチクエスチョンの書き方がわからないと一発で不合格になるということはよく言われている</a:t>
            </a:r>
            <a:r>
              <a:rPr lang="ja-JP" altLang="en-US" sz="1050" dirty="0" smtClean="0">
                <a:solidFill>
                  <a:srgbClr val="FF0000"/>
                </a:solidFill>
                <a:latin typeface="ＭＳ 明朝"/>
                <a:ea typeface="ＭＳ 明朝"/>
                <a:cs typeface="ＭＳ 明朝"/>
              </a:rPr>
              <a:t>（刈干</a:t>
            </a:r>
            <a:r>
              <a:rPr lang="en-US" altLang="ja-JP" sz="1050" dirty="0" smtClean="0">
                <a:solidFill>
                  <a:srgbClr val="FF0000"/>
                </a:solidFill>
                <a:latin typeface="ＭＳ 明朝"/>
                <a:ea typeface="ＭＳ 明朝"/>
                <a:cs typeface="ＭＳ 明朝"/>
              </a:rPr>
              <a:t>, 2017</a:t>
            </a:r>
            <a:r>
              <a:rPr lang="ja-JP" altLang="en-US" sz="1050" dirty="0" smtClean="0">
                <a:solidFill>
                  <a:srgbClr val="FF0000"/>
                </a:solidFill>
                <a:latin typeface="ＭＳ 明朝"/>
                <a:ea typeface="ＭＳ 明朝"/>
                <a:cs typeface="ＭＳ 明朝"/>
              </a:rPr>
              <a:t>）</a:t>
            </a:r>
            <a:r>
              <a:rPr lang="ja-JP" altLang="en-US" sz="1050" dirty="0" smtClean="0">
                <a:latin typeface="ＭＳ 明朝"/>
                <a:ea typeface="ＭＳ 明朝"/>
                <a:cs typeface="ＭＳ 明朝"/>
              </a:rPr>
              <a:t>が、実際にはリサーチクエスチョンの内容も問題とされている。リサーチクエスチョンと研究の目的を書く。リサーチクエスチョンと研究の目的を書く。リサーチクエスチョンと研</a:t>
            </a:r>
            <a:endParaRPr lang="ja-JP" altLang="en-US" sz="1050" dirty="0">
              <a:latin typeface="ＭＳ 明朝"/>
              <a:ea typeface="ＭＳ 明朝"/>
              <a:cs typeface="ＭＳ 明朝"/>
            </a:endParaRPr>
          </a:p>
        </p:txBody>
      </p:sp>
      <p:sp>
        <p:nvSpPr>
          <p:cNvPr id="28" name="テキスト ボックス 27"/>
          <p:cNvSpPr txBox="1"/>
          <p:nvPr/>
        </p:nvSpPr>
        <p:spPr>
          <a:xfrm>
            <a:off x="3617693" y="1523162"/>
            <a:ext cx="1006475" cy="253916"/>
          </a:xfrm>
          <a:prstGeom prst="rect">
            <a:avLst/>
          </a:prstGeom>
          <a:noFill/>
        </p:spPr>
        <p:txBody>
          <a:bodyPr wrap="square" rtlCol="0">
            <a:spAutoFit/>
          </a:bodyPr>
          <a:lstStyle/>
          <a:p>
            <a:r>
              <a:rPr kumimoji="1" lang="ja-JP" altLang="en-US" sz="1050" dirty="0" smtClean="0">
                <a:latin typeface="+mj-lt"/>
              </a:rPr>
              <a:t>４．考察</a:t>
            </a:r>
            <a:endParaRPr kumimoji="1" lang="ja-JP" altLang="en-US" sz="1050" dirty="0">
              <a:latin typeface="+mj-lt"/>
            </a:endParaRPr>
          </a:p>
        </p:txBody>
      </p:sp>
      <p:sp>
        <p:nvSpPr>
          <p:cNvPr id="29" name="テキスト ボックス 28"/>
          <p:cNvSpPr txBox="1"/>
          <p:nvPr/>
        </p:nvSpPr>
        <p:spPr>
          <a:xfrm>
            <a:off x="515627" y="4562444"/>
            <a:ext cx="1006475" cy="253916"/>
          </a:xfrm>
          <a:prstGeom prst="rect">
            <a:avLst/>
          </a:prstGeom>
          <a:noFill/>
        </p:spPr>
        <p:txBody>
          <a:bodyPr wrap="square" rtlCol="0">
            <a:spAutoFit/>
          </a:bodyPr>
          <a:lstStyle/>
          <a:p>
            <a:r>
              <a:rPr kumimoji="1" lang="ja-JP" altLang="en-US" sz="1050" dirty="0" smtClean="0">
                <a:latin typeface="+mj-lt"/>
              </a:rPr>
              <a:t>３．結果</a:t>
            </a:r>
            <a:endParaRPr kumimoji="1" lang="ja-JP" altLang="en-US" sz="1050" dirty="0">
              <a:latin typeface="+mj-lt"/>
            </a:endParaRPr>
          </a:p>
        </p:txBody>
      </p:sp>
      <p:sp>
        <p:nvSpPr>
          <p:cNvPr id="30" name="テキスト ボックス 29"/>
          <p:cNvSpPr txBox="1"/>
          <p:nvPr/>
        </p:nvSpPr>
        <p:spPr>
          <a:xfrm>
            <a:off x="515627" y="9448943"/>
            <a:ext cx="2720969" cy="261610"/>
          </a:xfrm>
          <a:prstGeom prst="rect">
            <a:avLst/>
          </a:prstGeom>
          <a:noFill/>
        </p:spPr>
        <p:txBody>
          <a:bodyPr wrap="square" rtlCol="0">
            <a:spAutoFit/>
          </a:bodyPr>
          <a:lstStyle/>
          <a:p>
            <a:pPr algn="ctr"/>
            <a:r>
              <a:rPr kumimoji="1" lang="ja-JP" altLang="en-US" sz="1050" dirty="0" smtClean="0">
                <a:latin typeface="+mj-lt"/>
              </a:rPr>
              <a:t>図１：　図のタイトルを下につける</a:t>
            </a:r>
            <a:endParaRPr kumimoji="1" lang="ja-JP" altLang="en-US" sz="1050" dirty="0">
              <a:latin typeface="+mj-lt"/>
            </a:endParaRPr>
          </a:p>
        </p:txBody>
      </p:sp>
      <p:sp>
        <p:nvSpPr>
          <p:cNvPr id="31" name="直方体 30"/>
          <p:cNvSpPr/>
          <p:nvPr/>
        </p:nvSpPr>
        <p:spPr>
          <a:xfrm>
            <a:off x="1347611" y="8198064"/>
            <a:ext cx="1263650" cy="1112623"/>
          </a:xfrm>
          <a:prstGeom prst="cub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050"/>
          </a:p>
        </p:txBody>
      </p:sp>
      <p:sp>
        <p:nvSpPr>
          <p:cNvPr id="32" name="テキスト ボックス 31"/>
          <p:cNvSpPr txBox="1"/>
          <p:nvPr/>
        </p:nvSpPr>
        <p:spPr>
          <a:xfrm>
            <a:off x="515625" y="6411254"/>
            <a:ext cx="2720969" cy="253916"/>
          </a:xfrm>
          <a:prstGeom prst="rect">
            <a:avLst/>
          </a:prstGeom>
          <a:noFill/>
        </p:spPr>
        <p:txBody>
          <a:bodyPr wrap="square" rtlCol="0">
            <a:spAutoFit/>
          </a:bodyPr>
          <a:lstStyle/>
          <a:p>
            <a:r>
              <a:rPr lang="ja-JP" altLang="en-US" sz="1050" dirty="0" smtClean="0">
                <a:latin typeface="+mj-lt"/>
              </a:rPr>
              <a:t>表１：</a:t>
            </a:r>
            <a:r>
              <a:rPr kumimoji="1" lang="ja-JP" altLang="en-US" sz="1050" dirty="0" smtClean="0">
                <a:latin typeface="+mj-lt"/>
              </a:rPr>
              <a:t>表のタイトルを上</a:t>
            </a:r>
            <a:r>
              <a:rPr lang="ja-JP" altLang="en-US" sz="1050" dirty="0" smtClean="0">
                <a:latin typeface="+mj-lt"/>
              </a:rPr>
              <a:t>に</a:t>
            </a:r>
            <a:r>
              <a:rPr kumimoji="1" lang="ja-JP" altLang="en-US" sz="1050" dirty="0" smtClean="0">
                <a:latin typeface="+mj-lt"/>
              </a:rPr>
              <a:t>つける</a:t>
            </a:r>
            <a:endParaRPr kumimoji="1" lang="ja-JP" altLang="en-US" sz="1050" dirty="0">
              <a:latin typeface="+mj-lt"/>
            </a:endParaRPr>
          </a:p>
        </p:txBody>
      </p:sp>
      <p:graphicFrame>
        <p:nvGraphicFramePr>
          <p:cNvPr id="33" name="表 32"/>
          <p:cNvGraphicFramePr>
            <a:graphicFrameLocks noGrp="1"/>
          </p:cNvGraphicFramePr>
          <p:nvPr/>
        </p:nvGraphicFramePr>
        <p:xfrm>
          <a:off x="515625" y="6795982"/>
          <a:ext cx="2712815" cy="1275559"/>
        </p:xfrm>
        <a:graphic>
          <a:graphicData uri="http://schemas.openxmlformats.org/drawingml/2006/table">
            <a:tbl>
              <a:tblPr firstRow="1" bandRow="1">
                <a:tableStyleId>{5C22544A-7EE6-4342-B048-85BDC9FD1C3A}</a:tableStyleId>
              </a:tblPr>
              <a:tblGrid>
                <a:gridCol w="1381760"/>
                <a:gridCol w="651662"/>
                <a:gridCol w="679393"/>
              </a:tblGrid>
              <a:tr h="195292">
                <a:tc>
                  <a:txBody>
                    <a:bodyPr/>
                    <a:lstStyle/>
                    <a:p>
                      <a:r>
                        <a:rPr kumimoji="1" lang="ja-JP" altLang="en-US" sz="1100" dirty="0" smtClean="0">
                          <a:solidFill>
                            <a:schemeClr val="tx1"/>
                          </a:solidFill>
                        </a:rPr>
                        <a:t>言語</a:t>
                      </a:r>
                      <a:endParaRPr kumimoji="1" lang="ja-JP" altLang="en-US" sz="1100" dirty="0">
                        <a:solidFill>
                          <a:schemeClr val="tx1"/>
                        </a:solidFill>
                      </a:endParaRPr>
                    </a:p>
                  </a:txBody>
                  <a:tcPr marL="68580" marR="68580" marT="66040" marB="660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dirty="0" smtClean="0">
                          <a:solidFill>
                            <a:schemeClr val="tx1"/>
                          </a:solidFill>
                        </a:rPr>
                        <a:t>単語数</a:t>
                      </a:r>
                      <a:endParaRPr kumimoji="1" lang="ja-JP" altLang="en-US" sz="1100" dirty="0">
                        <a:solidFill>
                          <a:schemeClr val="tx1"/>
                        </a:solidFill>
                      </a:endParaRPr>
                    </a:p>
                  </a:txBody>
                  <a:tcPr marL="68580" marR="68580" marT="66040" marB="66040">
                    <a:lnL w="12700" cap="flat" cmpd="sng" algn="ctr">
                      <a:noFill/>
                      <a:prstDash val="solid"/>
                      <a:round/>
                      <a:headEnd type="none" w="med" len="med"/>
                      <a:tailEnd type="none" w="med" len="med"/>
                    </a:lnL>
                    <a:lnR w="12700" cmpd="sng">
                      <a:noFill/>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dirty="0" smtClean="0">
                          <a:solidFill>
                            <a:schemeClr val="tx1"/>
                          </a:solidFill>
                        </a:rPr>
                        <a:t>音節数</a:t>
                      </a:r>
                      <a:endParaRPr kumimoji="1" lang="ja-JP" altLang="en-US" sz="1100" dirty="0">
                        <a:solidFill>
                          <a:schemeClr val="tx1"/>
                        </a:solidFill>
                      </a:endParaRPr>
                    </a:p>
                  </a:txBody>
                  <a:tcPr marL="68580" marR="68580" marT="66040" marB="66040">
                    <a:lnL w="12700" cmpd="sng">
                      <a:noFill/>
                    </a:lnL>
                    <a:lnR w="12700" cap="flat" cmpd="sng" algn="ctr">
                      <a:noFill/>
                      <a:prstDash val="solid"/>
                      <a:round/>
                      <a:headEnd type="none" w="med" len="med"/>
                      <a:tailEnd type="none" w="med" len="med"/>
                    </a:lnR>
                    <a:lnT w="190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975839">
                <a:tc>
                  <a:txBody>
                    <a:bodyPr/>
                    <a:lstStyle/>
                    <a:p>
                      <a:r>
                        <a:rPr kumimoji="1" lang="ja-JP" altLang="en-US" sz="1100" dirty="0" smtClean="0"/>
                        <a:t>日本語</a:t>
                      </a:r>
                      <a:endParaRPr kumimoji="1" lang="en-US" altLang="ja-JP" sz="1100" dirty="0" smtClean="0"/>
                    </a:p>
                    <a:p>
                      <a:r>
                        <a:rPr kumimoji="1" lang="ja-JP" altLang="en-US" sz="1100" dirty="0" smtClean="0"/>
                        <a:t>英語</a:t>
                      </a:r>
                      <a:endParaRPr kumimoji="1" lang="en-US" altLang="ja-JP" sz="1100" dirty="0" smtClean="0"/>
                    </a:p>
                    <a:p>
                      <a:r>
                        <a:rPr kumimoji="1" lang="ja-JP" altLang="en-US" sz="1100" dirty="0" smtClean="0"/>
                        <a:t>韓国語</a:t>
                      </a:r>
                      <a:endParaRPr kumimoji="1" lang="en-US" altLang="ja-JP" sz="1100" dirty="0" smtClean="0"/>
                    </a:p>
                    <a:p>
                      <a:r>
                        <a:rPr kumimoji="1" lang="ja-JP" altLang="en-US" sz="1100" dirty="0" smtClean="0"/>
                        <a:t>インドネシア語</a:t>
                      </a:r>
                      <a:endParaRPr kumimoji="1" lang="ja-JP" altLang="en-US" sz="1100" dirty="0"/>
                    </a:p>
                  </a:txBody>
                  <a:tcPr marL="68580" marR="68580" marT="66040" marB="66040">
                    <a:lnL w="12700" cap="flat" cmpd="sng" algn="ctr">
                      <a:noFill/>
                      <a:prstDash val="solid"/>
                      <a:round/>
                      <a:headEnd type="none" w="med" len="med"/>
                      <a:tailEnd type="none" w="med" len="med"/>
                    </a:lnL>
                    <a:lnR w="12700" cmpd="sng">
                      <a:noFill/>
                    </a:lnR>
                    <a:lnT w="635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100" dirty="0" smtClean="0"/>
                        <a:t>24000</a:t>
                      </a:r>
                    </a:p>
                    <a:p>
                      <a:pPr algn="r"/>
                      <a:r>
                        <a:rPr kumimoji="1" lang="en-US" altLang="ja-JP" sz="1100" dirty="0" smtClean="0"/>
                        <a:t>65033</a:t>
                      </a:r>
                    </a:p>
                    <a:p>
                      <a:pPr algn="r"/>
                      <a:r>
                        <a:rPr kumimoji="1" lang="en-US" altLang="ja-JP" sz="1100" dirty="0" smtClean="0"/>
                        <a:t>4533</a:t>
                      </a:r>
                    </a:p>
                    <a:p>
                      <a:pPr algn="r"/>
                      <a:r>
                        <a:rPr kumimoji="1" lang="en-US" altLang="ja-JP" sz="1100" dirty="0" smtClean="0"/>
                        <a:t>345</a:t>
                      </a:r>
                      <a:endParaRPr kumimoji="1" lang="ja-JP" altLang="en-US" sz="1100" dirty="0"/>
                    </a:p>
                  </a:txBody>
                  <a:tcPr marL="68580" marR="68580" marT="66040" marB="66040">
                    <a:lnL w="12700" cmpd="sng">
                      <a:noFill/>
                    </a:lnL>
                    <a:lnR w="12700" cmpd="sng">
                      <a:noFill/>
                    </a:lnR>
                    <a:lnT w="635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100" dirty="0" smtClean="0"/>
                        <a:t>12</a:t>
                      </a:r>
                    </a:p>
                    <a:p>
                      <a:pPr algn="r"/>
                      <a:r>
                        <a:rPr kumimoji="1" lang="en-US" altLang="ja-JP" sz="1100" dirty="0" smtClean="0"/>
                        <a:t>7</a:t>
                      </a:r>
                    </a:p>
                    <a:p>
                      <a:pPr algn="r"/>
                      <a:r>
                        <a:rPr kumimoji="1" lang="en-US" altLang="ja-JP" sz="1100" dirty="0" smtClean="0"/>
                        <a:t>21</a:t>
                      </a:r>
                    </a:p>
                    <a:p>
                      <a:pPr algn="r"/>
                      <a:r>
                        <a:rPr kumimoji="1" lang="en-US" altLang="ja-JP" sz="1100" dirty="0" smtClean="0"/>
                        <a:t>4</a:t>
                      </a:r>
                      <a:endParaRPr kumimoji="1" lang="ja-JP" altLang="en-US" sz="1100" dirty="0"/>
                    </a:p>
                  </a:txBody>
                  <a:tcPr marL="68580" marR="68580" marT="66040" marB="66040">
                    <a:lnL w="12700" cmpd="sng">
                      <a:noFill/>
                    </a:lnL>
                    <a:lnR w="12700" cap="flat" cmpd="sng" algn="ctr">
                      <a:noFill/>
                      <a:prstDash val="solid"/>
                      <a:round/>
                      <a:headEnd type="none" w="med" len="med"/>
                      <a:tailEnd type="none" w="med" len="med"/>
                    </a:lnR>
                    <a:lnT w="635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5" name="テキスト ボックス 34"/>
          <p:cNvSpPr txBox="1"/>
          <p:nvPr/>
        </p:nvSpPr>
        <p:spPr>
          <a:xfrm>
            <a:off x="3555333" y="1846868"/>
            <a:ext cx="2816422" cy="4455067"/>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050" dirty="0" smtClean="0">
                <a:latin typeface="ＭＳ 明朝"/>
                <a:ea typeface="ＭＳ 明朝"/>
                <a:cs typeface="ＭＳ 明朝"/>
              </a:rPr>
              <a:t>　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a:t>
            </a:r>
            <a:endParaRPr lang="en-US" altLang="ja-JP" sz="1050" dirty="0" smtClean="0">
              <a:latin typeface="ＭＳ 明朝"/>
              <a:ea typeface="ＭＳ 明朝"/>
              <a:cs typeface="ＭＳ 明朝"/>
            </a:endParaRPr>
          </a:p>
          <a:p>
            <a:r>
              <a:rPr lang="ja-JP" altLang="ja-JP" sz="1050" dirty="0" smtClean="0">
                <a:latin typeface="ＭＳ 明朝"/>
                <a:ea typeface="ＭＳ 明朝"/>
                <a:cs typeface="ＭＳ 明朝"/>
              </a:rPr>
              <a:t>　</a:t>
            </a:r>
            <a:r>
              <a:rPr lang="ja-JP" altLang="en-US" sz="1050" dirty="0" smtClean="0">
                <a:latin typeface="ＭＳ 明朝"/>
                <a:ea typeface="ＭＳ 明朝"/>
                <a:cs typeface="ＭＳ 明朝"/>
              </a:rPr>
              <a:t>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結果からわかることを、述べる。</a:t>
            </a:r>
            <a:endParaRPr lang="en-US" altLang="ja-JP" sz="1050" dirty="0" smtClean="0">
              <a:latin typeface="ＭＳ 明朝"/>
              <a:ea typeface="ＭＳ 明朝"/>
              <a:cs typeface="ＭＳ 明朝"/>
            </a:endParaRPr>
          </a:p>
          <a:p>
            <a:r>
              <a:rPr lang="ja-JP" altLang="ja-JP" sz="1050" dirty="0" smtClean="0">
                <a:latin typeface="ＭＳ 明朝"/>
                <a:ea typeface="ＭＳ 明朝"/>
                <a:cs typeface="ＭＳ 明朝"/>
              </a:rPr>
              <a:t>　</a:t>
            </a:r>
            <a:r>
              <a:rPr lang="ja-JP" altLang="en-US" sz="1050" dirty="0" smtClean="0">
                <a:latin typeface="ＭＳ 明朝"/>
                <a:ea typeface="ＭＳ 明朝"/>
                <a:cs typeface="ＭＳ 明朝"/>
              </a:rPr>
              <a:t>最終的に１ページの原稿できれいに収め、</a:t>
            </a:r>
            <a:r>
              <a:rPr lang="en-US" altLang="ja-JP" sz="1050" dirty="0" err="1" smtClean="0">
                <a:latin typeface="ＭＳ 明朝"/>
                <a:ea typeface="ＭＳ 明朝"/>
                <a:cs typeface="ＭＳ 明朝"/>
              </a:rPr>
              <a:t>pdf</a:t>
            </a:r>
            <a:r>
              <a:rPr lang="ja-JP" altLang="en-US" sz="1050" dirty="0" smtClean="0">
                <a:latin typeface="ＭＳ 明朝"/>
                <a:ea typeface="ＭＳ 明朝"/>
                <a:cs typeface="ＭＳ 明朝"/>
              </a:rPr>
              <a:t>原稿で投稿しなければならない。</a:t>
            </a:r>
            <a:endParaRPr lang="en-US" altLang="ja-JP" sz="1050" dirty="0" smtClean="0">
              <a:latin typeface="ＭＳ 明朝"/>
              <a:ea typeface="ＭＳ 明朝"/>
              <a:cs typeface="ＭＳ 明朝"/>
            </a:endParaRPr>
          </a:p>
          <a:p>
            <a:endParaRPr kumimoji="1" lang="en-US" altLang="ja-JP" sz="1050" dirty="0" smtClean="0">
              <a:latin typeface="ＭＳ 明朝"/>
              <a:ea typeface="ＭＳ 明朝"/>
              <a:cs typeface="ＭＳ 明朝"/>
            </a:endParaRPr>
          </a:p>
        </p:txBody>
      </p:sp>
      <p:sp>
        <p:nvSpPr>
          <p:cNvPr id="36" name="テキスト ボックス 35"/>
          <p:cNvSpPr txBox="1"/>
          <p:nvPr/>
        </p:nvSpPr>
        <p:spPr>
          <a:xfrm>
            <a:off x="3555333" y="6411254"/>
            <a:ext cx="2398565" cy="253916"/>
          </a:xfrm>
          <a:prstGeom prst="rect">
            <a:avLst/>
          </a:prstGeom>
          <a:noFill/>
        </p:spPr>
        <p:txBody>
          <a:bodyPr wrap="square" rtlCol="0">
            <a:spAutoFit/>
          </a:bodyPr>
          <a:lstStyle/>
          <a:p>
            <a:r>
              <a:rPr lang="ja-JP" altLang="en-US" sz="1050" dirty="0" smtClean="0">
                <a:latin typeface="+mj-lt"/>
              </a:rPr>
              <a:t>５．おわりに</a:t>
            </a:r>
            <a:endParaRPr lang="en-US" altLang="ja-JP" sz="1050" dirty="0" smtClean="0">
              <a:latin typeface="+mj-lt"/>
            </a:endParaRPr>
          </a:p>
        </p:txBody>
      </p:sp>
      <p:sp>
        <p:nvSpPr>
          <p:cNvPr id="39" name="テキスト ボックス 38"/>
          <p:cNvSpPr txBox="1"/>
          <p:nvPr/>
        </p:nvSpPr>
        <p:spPr>
          <a:xfrm>
            <a:off x="3555333" y="7433761"/>
            <a:ext cx="3088804" cy="1223412"/>
          </a:xfrm>
          <a:prstGeom prst="rect">
            <a:avLst/>
          </a:prstGeom>
          <a:noFill/>
        </p:spPr>
        <p:txBody>
          <a:bodyPr wrap="square" rtlCol="0">
            <a:spAutoFit/>
          </a:bodyPr>
          <a:lstStyle/>
          <a:p>
            <a:r>
              <a:rPr lang="ja-JP" altLang="en-US" sz="1050" dirty="0" smtClean="0">
                <a:latin typeface="+mj-ea"/>
                <a:ea typeface="+mj-ea"/>
              </a:rPr>
              <a:t>文献：　</a:t>
            </a:r>
            <a:endParaRPr lang="en-US" altLang="ja-JP" sz="1050" dirty="0" smtClean="0">
              <a:latin typeface="+mj-ea"/>
              <a:ea typeface="+mj-ea"/>
            </a:endParaRPr>
          </a:p>
          <a:p>
            <a:r>
              <a:rPr lang="ja-JP" altLang="en-US" sz="1050" dirty="0" smtClean="0">
                <a:latin typeface="ＭＳ 明朝"/>
                <a:ea typeface="ＭＳ 明朝"/>
                <a:cs typeface="ＭＳ 明朝"/>
              </a:rPr>
              <a:t>刈干野作（</a:t>
            </a:r>
            <a:r>
              <a:rPr lang="en-US" altLang="ja-JP" sz="1050" dirty="0" smtClean="0">
                <a:latin typeface="ＭＳ 明朝"/>
                <a:ea typeface="ＭＳ 明朝"/>
                <a:cs typeface="ＭＳ 明朝"/>
              </a:rPr>
              <a:t>2011</a:t>
            </a:r>
            <a:r>
              <a:rPr lang="ja-JP" altLang="en-US" sz="1050" dirty="0" smtClean="0">
                <a:latin typeface="ＭＳ 明朝"/>
                <a:ea typeface="ＭＳ 明朝"/>
                <a:cs typeface="ＭＳ 明朝"/>
              </a:rPr>
              <a:t>）日本語補語の諸相</a:t>
            </a:r>
            <a:r>
              <a:rPr lang="en-US" altLang="ja-JP" sz="1050" dirty="0" smtClean="0">
                <a:latin typeface="ＭＳ 明朝"/>
                <a:ea typeface="ＭＳ 明朝"/>
                <a:cs typeface="ＭＳ 明朝"/>
              </a:rPr>
              <a:t> </a:t>
            </a:r>
            <a:r>
              <a:rPr lang="ja-JP" altLang="en-US" sz="1050" dirty="0" smtClean="0">
                <a:latin typeface="ＭＳ 明朝"/>
                <a:ea typeface="ＭＳ 明朝"/>
                <a:cs typeface="ＭＳ 明朝"/>
              </a:rPr>
              <a:t>くろしろ出版</a:t>
            </a:r>
            <a:r>
              <a:rPr lang="en-US" altLang="ja-JP" sz="1050" dirty="0" smtClean="0">
                <a:latin typeface="ＭＳ 明朝"/>
                <a:ea typeface="ＭＳ 明朝"/>
                <a:cs typeface="ＭＳ 明朝"/>
              </a:rPr>
              <a:t>.</a:t>
            </a:r>
          </a:p>
          <a:p>
            <a:r>
              <a:rPr lang="ja-JP" altLang="en-US" sz="1050" dirty="0" smtClean="0">
                <a:solidFill>
                  <a:srgbClr val="FF0000"/>
                </a:solidFill>
                <a:latin typeface="+mj-lt"/>
              </a:rPr>
              <a:t>必ず文献を付ける</a:t>
            </a:r>
            <a:r>
              <a:rPr lang="ja-JP" altLang="en-US" sz="1050" dirty="0" smtClean="0">
                <a:solidFill>
                  <a:srgbClr val="FF0000"/>
                </a:solidFill>
                <a:latin typeface="+mj-lt"/>
              </a:rPr>
              <a:t>。</a:t>
            </a:r>
            <a:r>
              <a:rPr lang="ja-JP" altLang="en-US" sz="1050" dirty="0">
                <a:solidFill>
                  <a:srgbClr val="FF0000"/>
                </a:solidFill>
                <a:latin typeface="+mj-lt"/>
              </a:rPr>
              <a:t> </a:t>
            </a:r>
            <a:r>
              <a:rPr lang="ja-JP" altLang="en-US" sz="1050" dirty="0" smtClean="0">
                <a:solidFill>
                  <a:srgbClr val="FF0000"/>
                </a:solidFill>
                <a:latin typeface="+mj-lt"/>
              </a:rPr>
              <a:t>図書館</a:t>
            </a:r>
            <a:r>
              <a:rPr lang="ja-JP" altLang="en-US" sz="1050" dirty="0" smtClean="0">
                <a:solidFill>
                  <a:srgbClr val="FF0000"/>
                </a:solidFill>
                <a:latin typeface="+mj-lt"/>
              </a:rPr>
              <a:t>で</a:t>
            </a:r>
            <a:r>
              <a:rPr lang="ja-JP" altLang="en-US" sz="1050" dirty="0" smtClean="0">
                <a:solidFill>
                  <a:srgbClr val="FF0000"/>
                </a:solidFill>
                <a:latin typeface="+mj-lt"/>
              </a:rPr>
              <a:t>調べると良い。</a:t>
            </a:r>
            <a:r>
              <a:rPr lang="en-US" altLang="ja-JP" sz="1050" dirty="0" smtClean="0">
                <a:solidFill>
                  <a:srgbClr val="FF0000"/>
                </a:solidFill>
                <a:latin typeface="+mj-lt"/>
              </a:rPr>
              <a:t>URL</a:t>
            </a:r>
            <a:r>
              <a:rPr lang="ja-JP" altLang="en-US" sz="1050" dirty="0" smtClean="0">
                <a:solidFill>
                  <a:srgbClr val="FF0000"/>
                </a:solidFill>
                <a:latin typeface="+mj-lt"/>
              </a:rPr>
              <a:t>を掲載すると減点する</a:t>
            </a:r>
            <a:r>
              <a:rPr lang="ja-JP" altLang="en-US" sz="1050" dirty="0" smtClean="0">
                <a:solidFill>
                  <a:srgbClr val="FF0000"/>
                </a:solidFill>
                <a:latin typeface="+mj-lt"/>
              </a:rPr>
              <a:t>。</a:t>
            </a:r>
            <a:r>
              <a:rPr lang="ja-JP" altLang="en-US" sz="1050" dirty="0" smtClean="0">
                <a:solidFill>
                  <a:srgbClr val="FF0000"/>
                </a:solidFill>
                <a:latin typeface="+mj-lt"/>
              </a:rPr>
              <a:t>ネットで調べた場合は論文に限る。</a:t>
            </a:r>
          </a:p>
          <a:p>
            <a:r>
              <a:rPr kumimoji="1" lang="ja-JP" altLang="en-US" sz="1050" dirty="0" smtClean="0">
                <a:solidFill>
                  <a:srgbClr val="FF0000"/>
                </a:solidFill>
                <a:latin typeface="+mj-lt"/>
              </a:rPr>
              <a:t>→のように文献は本文で必ず示すこと。</a:t>
            </a:r>
            <a:endParaRPr kumimoji="1" lang="ja-JP" altLang="en-US" sz="1050" dirty="0">
              <a:solidFill>
                <a:srgbClr val="FF0000"/>
              </a:solidFill>
              <a:latin typeface="+mj-lt"/>
            </a:endParaRPr>
          </a:p>
        </p:txBody>
      </p:sp>
      <p:sp>
        <p:nvSpPr>
          <p:cNvPr id="41" name="テキスト ボックス 40"/>
          <p:cNvSpPr txBox="1"/>
          <p:nvPr/>
        </p:nvSpPr>
        <p:spPr>
          <a:xfrm>
            <a:off x="519378" y="4864538"/>
            <a:ext cx="2921655" cy="1223412"/>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050" dirty="0" smtClean="0">
                <a:latin typeface="ＭＳ 明朝"/>
                <a:ea typeface="ＭＳ 明朝"/>
                <a:cs typeface="ＭＳ 明朝"/>
              </a:rPr>
              <a:t>　</a:t>
            </a:r>
            <a:r>
              <a:rPr lang="ja-JP" altLang="en-US" sz="1050" dirty="0" smtClean="0">
                <a:latin typeface="ＭＳ 明朝"/>
                <a:ea typeface="ＭＳ 明朝"/>
                <a:cs typeface="ＭＳ 明朝"/>
              </a:rPr>
              <a:t>データだけを書くのではなく、注目してほしいところを、文章で書く。データだけを書くのではなく、注目してほしいところを、文章で書く。データだけを書くのではなく、注目してほしいところを、文章で書く。データだけを書くのではなく、注目してほしいところを、文章で書く。</a:t>
            </a:r>
            <a:endParaRPr kumimoji="1" lang="en-US" altLang="ja-JP" sz="1050" dirty="0" smtClean="0">
              <a:latin typeface="ＭＳ 明朝"/>
              <a:ea typeface="ＭＳ 明朝"/>
              <a:cs typeface="ＭＳ 明朝"/>
            </a:endParaRPr>
          </a:p>
        </p:txBody>
      </p:sp>
      <p:sp>
        <p:nvSpPr>
          <p:cNvPr id="43" name="テキスト ボックス 42"/>
          <p:cNvSpPr txBox="1"/>
          <p:nvPr/>
        </p:nvSpPr>
        <p:spPr>
          <a:xfrm>
            <a:off x="498516" y="3421708"/>
            <a:ext cx="2879684" cy="1061829"/>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050" dirty="0" smtClean="0">
                <a:latin typeface="ＭＳ 明朝"/>
                <a:ea typeface="ＭＳ 明朝"/>
                <a:cs typeface="ＭＳ 明朝"/>
              </a:rPr>
              <a:t>　明らかにする方法を明解に書く。明らかにする方法を明解に書く。明らかにする方法を明解に書く。明らかにする方法を明解に書く。明らかにする方法を明解に書く。明らかにする方法を明解に書く。明らかにする方法を明解に書く。明らかにする方法を明解に書く。</a:t>
            </a:r>
            <a:endParaRPr lang="en-US" altLang="ja-JP" sz="1050" dirty="0" smtClean="0">
              <a:latin typeface="ＭＳ 明朝"/>
              <a:ea typeface="ＭＳ 明朝"/>
              <a:cs typeface="ＭＳ 明朝"/>
            </a:endParaRPr>
          </a:p>
        </p:txBody>
      </p:sp>
      <p:sp>
        <p:nvSpPr>
          <p:cNvPr id="24" name="テキスト ボックス 23"/>
          <p:cNvSpPr txBox="1"/>
          <p:nvPr/>
        </p:nvSpPr>
        <p:spPr>
          <a:xfrm>
            <a:off x="3555333" y="6764850"/>
            <a:ext cx="2860872" cy="553998"/>
          </a:xfrm>
          <a:prstGeom prst="rect">
            <a:avLst/>
          </a:prstGeom>
          <a:noFill/>
        </p:spPr>
        <p:txBody>
          <a:bodyPr wrap="square" rtlCol="0">
            <a:spAutoFit/>
          </a:bodyPr>
          <a:lstStyle/>
          <a:p>
            <a:r>
              <a:rPr lang="ja-JP" altLang="en-US" sz="1000" dirty="0" smtClean="0">
                <a:latin typeface="ＭＳ 明朝"/>
                <a:ea typeface="ＭＳ 明朝"/>
                <a:cs typeface="ＭＳ 明朝"/>
              </a:rPr>
              <a:t>　おわりには、研究の目的と方法を簡単に書き、リサーチクエスチョンが</a:t>
            </a:r>
            <a:r>
              <a:rPr lang="en-US" altLang="ja-JP" sz="1000" dirty="0" smtClean="0">
                <a:latin typeface="ＭＳ 明朝"/>
                <a:ea typeface="ＭＳ 明朝"/>
                <a:cs typeface="ＭＳ 明朝"/>
              </a:rPr>
              <a:t>Yes/No</a:t>
            </a:r>
            <a:r>
              <a:rPr lang="ja-JP" altLang="en-US" sz="1000" dirty="0" smtClean="0">
                <a:latin typeface="ＭＳ 明朝"/>
                <a:ea typeface="ＭＳ 明朝"/>
                <a:cs typeface="ＭＳ 明朝"/>
              </a:rPr>
              <a:t>のいずれかであることがわかったことを述べる。</a:t>
            </a:r>
            <a:endParaRPr lang="en-US" altLang="ja-JP" sz="1000" dirty="0" smtClean="0">
              <a:latin typeface="ＭＳ 明朝"/>
              <a:ea typeface="ＭＳ 明朝"/>
              <a:cs typeface="ＭＳ 明朝"/>
            </a:endParaRPr>
          </a:p>
        </p:txBody>
      </p:sp>
      <p:cxnSp>
        <p:nvCxnSpPr>
          <p:cNvPr id="7" name="カギ線コネクタ 6"/>
          <p:cNvCxnSpPr/>
          <p:nvPr/>
        </p:nvCxnSpPr>
        <p:spPr>
          <a:xfrm rot="16200000" flipH="1">
            <a:off x="641457" y="3903769"/>
            <a:ext cx="5367407" cy="2183733"/>
          </a:xfrm>
          <a:prstGeom prst="bentConnector3">
            <a:avLst>
              <a:gd name="adj1" fmla="val 44833"/>
            </a:avLst>
          </a:prstGeom>
          <a:ln>
            <a:headEnd type="triangle"/>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TotalTime>
  <Words>50</Words>
  <Application>Microsoft Macintosh PowerPoint</Application>
  <PresentationFormat>A4 210x297 mm</PresentationFormat>
  <Paragraphs>36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Calibri</vt:lpstr>
      <vt:lpstr>ＭＳ Ｐゴシック</vt:lpstr>
      <vt:lpstr>ＭＳ 明朝</vt:lpstr>
      <vt:lpstr>Arial</vt:lpstr>
      <vt:lpstr>Office テーマ</vt:lpstr>
      <vt:lpstr>  論文のタイトル</vt:lpstr>
    </vt:vector>
  </TitlesOfParts>
  <Company>東京工業大学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タイトル：ポスター発表テンプレート</dc:title>
  <dc:creator>Yamagen</dc:creator>
  <cp:lastModifiedBy>山元 啓史</cp:lastModifiedBy>
  <cp:revision>15</cp:revision>
  <dcterms:created xsi:type="dcterms:W3CDTF">2018-02-13T09:50:32Z</dcterms:created>
  <dcterms:modified xsi:type="dcterms:W3CDTF">2019-02-04T04:08:09Z</dcterms:modified>
</cp:coreProperties>
</file>