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6"/>
  </p:notesMasterIdLst>
  <p:sldIdLst>
    <p:sldId id="256" r:id="rId5"/>
  </p:sldIdLst>
  <p:sldSz cx="49377600" cy="329184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55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5E"/>
    <a:srgbClr val="013A93"/>
    <a:srgbClr val="05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19"/>
    <p:restoredTop sz="94689"/>
  </p:normalViewPr>
  <p:slideViewPr>
    <p:cSldViewPr snapToGrid="0" snapToObjects="1" showGuides="1">
      <p:cViewPr varScale="1">
        <p:scale>
          <a:sx n="33" d="100"/>
          <a:sy n="33" d="100"/>
        </p:scale>
        <p:origin x="520" y="368"/>
      </p:cViewPr>
      <p:guideLst>
        <p:guide orient="horz" pos="10368"/>
        <p:guide pos="155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772920" y="812520"/>
            <a:ext cx="601344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ページを移動するにはクリックします。</a:t>
            </a: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クリックしてノート書式の編集</a:t>
            </a:r>
          </a:p>
        </p:txBody>
      </p:sp>
      <p:sp>
        <p:nvSpPr>
          <p:cNvPr id="15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&lt;ヘッダー&gt;</a:t>
            </a:r>
          </a:p>
        </p:txBody>
      </p:sp>
      <p:sp>
        <p:nvSpPr>
          <p:cNvPr id="15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&lt;日付/時刻&gt;</a:t>
            </a:r>
          </a:p>
        </p:txBody>
      </p:sp>
      <p:sp>
        <p:nvSpPr>
          <p:cNvPr id="15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&lt;フッター&gt;</a:t>
            </a:r>
          </a:p>
        </p:txBody>
      </p:sp>
      <p:sp>
        <p:nvSpPr>
          <p:cNvPr id="15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0A7E8D19-189B-45D7-99AF-685A3D5EFA1E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</p:spPr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>
              <a:lnSpc>
                <a:spcPct val="100000"/>
              </a:lnSpc>
            </a:pPr>
            <a:r>
              <a:rPr lang="en-US" sz="2000" b="0" strike="noStrike" spc="-1">
                <a:latin typeface="Arial"/>
              </a:rPr>
              <a:t>Notes:</a:t>
            </a:r>
          </a:p>
          <a:p>
            <a:pPr marL="171360" indent="-170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latin typeface="Arial"/>
              </a:rPr>
              <a:t>In Powerpoint, click View &gt; Guides</a:t>
            </a:r>
          </a:p>
          <a:p>
            <a:pPr marL="171360" indent="-170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latin typeface="Arial"/>
              </a:rPr>
              <a:t>Keep text within gutter guides.</a:t>
            </a:r>
          </a:p>
          <a:p>
            <a:pPr marL="171360" indent="-170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latin typeface="Arial"/>
              </a:rPr>
              <a:t>Author list: Don’t split names onto two lines (e.g., “Jimmy [break] Smith”). If that happens, use a new line, unless you need the space. </a:t>
            </a:r>
            <a:r>
              <a:rPr lang="en-US" sz="2000" b="1" strike="noStrike" spc="-1">
                <a:latin typeface="Arial"/>
              </a:rPr>
              <a:t>Bold the first names of anybody who’s presenting</a:t>
            </a:r>
            <a:r>
              <a:rPr lang="en-US" sz="2000" b="0" strike="noStrike" spc="-1">
                <a:latin typeface="Arial"/>
              </a:rPr>
              <a:t> in person.</a:t>
            </a:r>
          </a:p>
          <a:p>
            <a:pPr marL="171360" indent="-170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latin typeface="Arial"/>
              </a:rPr>
              <a:t>Intro/methods/result: </a:t>
            </a:r>
            <a:r>
              <a:rPr lang="en-US" sz="2000" b="1" strike="noStrike" spc="-1">
                <a:latin typeface="Arial"/>
              </a:rPr>
              <a:t>Do not drop below font size 28</a:t>
            </a:r>
            <a:r>
              <a:rPr lang="en-US" sz="2000" b="0" strike="noStrike" spc="-1">
                <a:latin typeface="Arial"/>
              </a:rPr>
              <a:t>, but if you have extra space, jack up the font size until the space is full.</a:t>
            </a:r>
          </a:p>
          <a:p>
            <a:pPr marL="171360" indent="-170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latin typeface="Arial"/>
              </a:rPr>
              <a:t>Do not use color in the sidebars except in graphs/figures. It’ll pull attention from the center and slow interpretation for passersby.</a:t>
            </a:r>
          </a:p>
          <a:p>
            <a:pPr>
              <a:lnSpc>
                <a:spcPct val="100000"/>
              </a:lnSpc>
            </a:pPr>
            <a:endParaRPr lang="en-US" sz="2000" b="0" strike="noStrike" spc="-1">
              <a:latin typeface="Arial"/>
            </a:endParaRPr>
          </a:p>
        </p:txBody>
      </p:sp>
      <p:sp>
        <p:nvSpPr>
          <p:cNvPr id="17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6D56999-36AC-4EAB-A968-25065DF3480C}" type="slidenum">
              <a:rPr lang="en-US" sz="1200" b="0" strike="noStrike" spc="-1">
                <a:latin typeface="Times New Roman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444394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2468880" y="17674920"/>
            <a:ext cx="444394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25239960" y="770256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2468880" y="1767492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25239960" y="1767492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143092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7493840" y="7702560"/>
            <a:ext cx="143092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32519160" y="7702560"/>
            <a:ext cx="143092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2468880" y="17674920"/>
            <a:ext cx="143092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17493840" y="17674920"/>
            <a:ext cx="143092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32519160" y="17674920"/>
            <a:ext cx="143092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2468880" y="7702560"/>
            <a:ext cx="44439480" cy="19092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4443948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2168640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25239960" y="7702560"/>
            <a:ext cx="2168640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3394800" y="1752480"/>
            <a:ext cx="42587640" cy="29491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25239960" y="7702560"/>
            <a:ext cx="2168640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2468880" y="1767492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2468880" y="7702560"/>
            <a:ext cx="44439480" cy="19092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2168640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25239960" y="770256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25239960" y="1767492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25239960" y="770256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2468880" y="17674920"/>
            <a:ext cx="444394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444394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2468880" y="17674920"/>
            <a:ext cx="444394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25239960" y="770256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2468880" y="1767492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25239960" y="1767492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143092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17493840" y="7702560"/>
            <a:ext cx="143092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32519160" y="7702560"/>
            <a:ext cx="143092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2468880" y="17674920"/>
            <a:ext cx="143092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17493840" y="17674920"/>
            <a:ext cx="143092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32519160" y="17674920"/>
            <a:ext cx="143092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2468880" y="7702560"/>
            <a:ext cx="44439480" cy="19092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4443948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2168640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25239960" y="7702560"/>
            <a:ext cx="2168640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4443948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3394800" y="1752480"/>
            <a:ext cx="42587640" cy="29491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25239960" y="7702560"/>
            <a:ext cx="2168640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2468880" y="1767492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2168640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25239960" y="770256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25239960" y="1767492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25239960" y="770256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2468880" y="17674920"/>
            <a:ext cx="444394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444394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2468880" y="17674920"/>
            <a:ext cx="444394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25239960" y="770256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2468880" y="1767492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25239960" y="1767492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143092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17493840" y="7702560"/>
            <a:ext cx="143092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32519160" y="7702560"/>
            <a:ext cx="143092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2468880" y="17674920"/>
            <a:ext cx="143092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17493840" y="17674920"/>
            <a:ext cx="143092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32519160" y="17674920"/>
            <a:ext cx="143092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2468880" y="7702560"/>
            <a:ext cx="44439480" cy="19092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4443948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2168640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25239960" y="7702560"/>
            <a:ext cx="2168640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2168640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25239960" y="7702560"/>
            <a:ext cx="2168640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3394800" y="1752480"/>
            <a:ext cx="42587640" cy="29491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25239960" y="7702560"/>
            <a:ext cx="2168640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2468880" y="1767492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2168640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25239960" y="770256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25239960" y="1767492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25239960" y="770256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2468880" y="17674920"/>
            <a:ext cx="444394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444394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2468880" y="17674920"/>
            <a:ext cx="444394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25239960" y="770256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2468880" y="1767492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25239960" y="1767492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143092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17493840" y="7702560"/>
            <a:ext cx="143092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32519160" y="7702560"/>
            <a:ext cx="143092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2468880" y="17674920"/>
            <a:ext cx="143092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17493840" y="17674920"/>
            <a:ext cx="143092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32519160" y="17674920"/>
            <a:ext cx="143092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394800" y="1752480"/>
            <a:ext cx="42587640" cy="29491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25239960" y="7702560"/>
            <a:ext cx="2168640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2468880" y="1767492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2168640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25239960" y="770256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25239960" y="1767492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25239960" y="7702560"/>
            <a:ext cx="2168640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2468880" y="17674920"/>
            <a:ext cx="4443948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468880" y="1313280"/>
            <a:ext cx="44439480" cy="5496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タイトルテキストの書式を編集するにはクリックします。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4443948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アウトラインテキストの書式を編集するにはクリックします。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2レベル目のアウトライン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3レベル目のアウトライン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4レベル目のアウトライン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5レベル目のアウトライン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6レベル目のアウトライン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7レベル目のアウトライン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latin typeface="Arial"/>
              </a:rPr>
              <a:t>タイトルテキストの書式を編集するにはクリックします。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4443948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アウトラインテキストの書式を編集するにはクリックします。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2レベル目のアウトライン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3レベル目のアウトライン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4レベル目のアウトライン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5レベル目のアウトライン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6レベル目のアウトライン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7レベル目のアウトライン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2468880" y="1313280"/>
            <a:ext cx="44439480" cy="5496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タイトルテキストの書式を編集するにはクリックします。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4443948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アウトラインテキストの書式を編集するにはクリックします。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2レベル目のアウトライン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3レベル目のアウトライン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4レベル目のアウトライン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5レベル目のアウトライン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6レベル目のアウトライン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7レベル目のアウトライン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3394800" y="1752480"/>
            <a:ext cx="42587640" cy="63619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latin typeface="Arial"/>
              </a:rPr>
              <a:t>タイトルテキストの書式を編集するにはクリックします。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2468880" y="7702560"/>
            <a:ext cx="4443948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アウトラインテキストの書式を編集するにはクリックします。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2レベル目のアウトライン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3レベル目のアウトライン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4レベル目のアウトライン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5レベル目のアウトライン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6レベル目のアウトライン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7レベル目のアウトライン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www7a.biglobe.ne.jp/nifongo/ron/ron_24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8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38993760" y="0"/>
            <a:ext cx="10564680" cy="32917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800" b="1" i="1" strike="noStrike" spc="-1">
                <a:solidFill>
                  <a:srgbClr val="FFFFFF"/>
                </a:solidFill>
                <a:latin typeface="Lato"/>
                <a:ea typeface="DejaVu Sans"/>
              </a:rPr>
              <a:t>Non-Cognitive Predictors of Student Success:</a:t>
            </a:r>
            <a:br/>
            <a:r>
              <a:rPr lang="en-US" sz="1800" b="0" i="1" strike="noStrike" spc="-1">
                <a:solidFill>
                  <a:srgbClr val="FFFFFF"/>
                </a:solidFill>
                <a:latin typeface="Lato"/>
                <a:ea typeface="DejaVu Sans"/>
              </a:rPr>
              <a:t>A Predictive Validity Comparison Between Domestic and International Students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6840" y="720"/>
            <a:ext cx="11570760" cy="32917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ja-JP" altLang="en-US"/>
          </a:p>
        </p:txBody>
      </p:sp>
      <p:sp>
        <p:nvSpPr>
          <p:cNvPr id="160" name="CustomShape 3"/>
          <p:cNvSpPr/>
          <p:nvPr/>
        </p:nvSpPr>
        <p:spPr>
          <a:xfrm>
            <a:off x="12336801" y="760805"/>
            <a:ext cx="25975800" cy="91889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en-US" sz="12500" b="0" strike="noStrike" spc="-1">
                <a:solidFill>
                  <a:srgbClr val="FFFFFF"/>
                </a:solidFill>
                <a:latin typeface="Lato Black"/>
                <a:ea typeface="Segoe UI Black"/>
              </a:rPr>
              <a:t>結論： 犬も猫もともにそれら動物の社会・価値・生活に必要な言語を持っている。</a:t>
            </a:r>
            <a:r>
              <a:rPr lang="en-US" sz="12500" b="0" strike="noStrike" spc="-1">
                <a:solidFill>
                  <a:srgbClr val="FFFFFF"/>
                </a:solidFill>
                <a:latin typeface="Lato"/>
                <a:ea typeface="Segoe UI Black"/>
              </a:rPr>
              <a:t> </a:t>
            </a:r>
            <a:endParaRPr lang="en-US" sz="12500" b="0" strike="noStrike" spc="-1">
              <a:latin typeface="Arial"/>
            </a:endParaRPr>
          </a:p>
        </p:txBody>
      </p:sp>
      <p:sp>
        <p:nvSpPr>
          <p:cNvPr id="161" name="CustomShape 4"/>
          <p:cNvSpPr/>
          <p:nvPr/>
        </p:nvSpPr>
        <p:spPr>
          <a:xfrm>
            <a:off x="1010520" y="5926680"/>
            <a:ext cx="9563400" cy="2545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20000"/>
              </a:lnSpc>
            </a:pPr>
            <a:r>
              <a:rPr lang="en-US" sz="4800" b="1" strike="noStrike" spc="-1">
                <a:solidFill>
                  <a:srgbClr val="000000"/>
                </a:solidFill>
                <a:latin typeface="Lato"/>
                <a:ea typeface="DejaVu Sans"/>
              </a:rPr>
              <a:t>はじめに</a:t>
            </a:r>
          </a:p>
          <a:p>
            <a:pPr>
              <a:lnSpc>
                <a:spcPct val="120000"/>
              </a:lnSpc>
            </a:pPr>
            <a:endParaRPr lang="en-US" sz="3600" b="1" spc="-1">
              <a:solidFill>
                <a:srgbClr val="000000"/>
              </a:solidFill>
              <a:latin typeface="Lato"/>
              <a:ea typeface="DejaVu Sans"/>
            </a:endParaRPr>
          </a:p>
          <a:p>
            <a:pPr>
              <a:lnSpc>
                <a:spcPct val="120000"/>
              </a:lnSpc>
            </a:pPr>
            <a:r>
              <a:rPr lang="ja-JP" altLang="en-US" sz="3600" spc="-1">
                <a:solidFill>
                  <a:srgbClr val="000000"/>
                </a:solidFill>
                <a:latin typeface="Lato"/>
              </a:rPr>
              <a:t>あなたの研究がなぜ重要なのかを、できるだけ早く、目立つ方法で説明する。</a:t>
            </a:r>
            <a:endParaRPr lang="en-US" altLang="ja-JP" sz="3600" spc="-1">
              <a:solidFill>
                <a:srgbClr val="000000"/>
              </a:solidFill>
              <a:latin typeface="Lato"/>
            </a:endParaRPr>
          </a:p>
          <a:p>
            <a:pPr>
              <a:lnSpc>
                <a:spcPct val="120000"/>
              </a:lnSpc>
            </a:pPr>
            <a:endParaRPr lang="en-US" altLang="ja-JP" sz="3600" spc="-1">
              <a:solidFill>
                <a:srgbClr val="000000"/>
              </a:solidFill>
              <a:latin typeface="Lato"/>
            </a:endParaRPr>
          </a:p>
          <a:p>
            <a:pPr>
              <a:lnSpc>
                <a:spcPct val="120000"/>
              </a:lnSpc>
            </a:pPr>
            <a:r>
              <a:rPr lang="ja-JP" altLang="en-US" sz="3600" spc="-1">
                <a:solidFill>
                  <a:srgbClr val="000000"/>
                </a:solidFill>
                <a:latin typeface="Lato"/>
              </a:rPr>
              <a:t>リサーチクエスチョンを書く。</a:t>
            </a:r>
            <a:endParaRPr lang="en-US" altLang="ja-JP" sz="3600" spc="-1">
              <a:solidFill>
                <a:srgbClr val="000000"/>
              </a:solidFill>
              <a:latin typeface="Lato"/>
            </a:endParaRPr>
          </a:p>
          <a:p>
            <a:pPr>
              <a:lnSpc>
                <a:spcPct val="120000"/>
              </a:lnSpc>
            </a:pPr>
            <a:r>
              <a:rPr lang="ja-JP" altLang="en-US" sz="3600" spc="-1">
                <a:solidFill>
                  <a:srgbClr val="000000"/>
                </a:solidFill>
                <a:latin typeface="Lato"/>
              </a:rPr>
              <a:t>リサーチクエスチョンは</a:t>
            </a:r>
            <a:r>
              <a:rPr lang="en-US" altLang="ja-JP" sz="3600" spc="-1">
                <a:solidFill>
                  <a:srgbClr val="000000"/>
                </a:solidFill>
                <a:latin typeface="Lato"/>
              </a:rPr>
              <a:t>Yes/No</a:t>
            </a:r>
            <a:r>
              <a:rPr lang="ja-JP" altLang="en-US" sz="3600" spc="-1">
                <a:solidFill>
                  <a:srgbClr val="000000"/>
                </a:solidFill>
                <a:latin typeface="Lato"/>
              </a:rPr>
              <a:t>で答えられるような単純な疑問文で、「</a:t>
            </a:r>
            <a:r>
              <a:rPr lang="en-US" altLang="ja-JP" sz="3600" spc="-1">
                <a:solidFill>
                  <a:srgbClr val="000000"/>
                </a:solidFill>
                <a:latin typeface="Lato"/>
              </a:rPr>
              <a:t>〜</a:t>
            </a:r>
            <a:r>
              <a:rPr lang="ja-JP" altLang="en-US" sz="3600" spc="-1">
                <a:solidFill>
                  <a:srgbClr val="000000"/>
                </a:solidFill>
                <a:latin typeface="Lato"/>
              </a:rPr>
              <a:t>であるかどうかを検証する」のように書く。</a:t>
            </a: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ja-JP" altLang="en-US" sz="3600" spc="-1"/>
              <a:t>図を入れてもよいが、不要なイラストは禁止。イラストを入れるときには自分で描く。</a:t>
            </a:r>
            <a:endParaRPr lang="en-US" altLang="ja-JP" sz="3600" spc="-1"/>
          </a:p>
          <a:p>
            <a:pPr>
              <a:lnSpc>
                <a:spcPct val="120000"/>
              </a:lnSpc>
            </a:pPr>
            <a:r>
              <a:rPr lang="ja-JP" altLang="en-US" sz="3600" spc="-1"/>
              <a:t>イラスト屋さんなどフリーと明記されてあっても、あなた自身のものでなければ使えない。</a:t>
            </a:r>
            <a:endParaRPr lang="en-US" altLang="ja-JP" sz="3600" spc="-1"/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n-US" sz="4800" b="1" strike="noStrike" spc="-1">
                <a:latin typeface="Lato"/>
                <a:ea typeface="DejaVu Sans"/>
              </a:rPr>
              <a:t>方法</a:t>
            </a: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n-US" sz="3600" b="0" strike="noStrike" spc="-1">
                <a:latin typeface="Arial"/>
              </a:rPr>
              <a:t>できるだけ簡潔にやったことを書く。</a:t>
            </a:r>
          </a:p>
          <a:p>
            <a:pPr>
              <a:lnSpc>
                <a:spcPct val="120000"/>
              </a:lnSpc>
            </a:pPr>
            <a:r>
              <a:rPr lang="en-US" sz="3600" spc="-1">
                <a:latin typeface="Arial"/>
              </a:rPr>
              <a:t>箇条書きで書いてはならない。</a:t>
            </a:r>
          </a:p>
          <a:p>
            <a:pPr>
              <a:lnSpc>
                <a:spcPct val="120000"/>
              </a:lnSpc>
            </a:pPr>
            <a:r>
              <a:rPr lang="en-US" sz="3600" spc="-1">
                <a:latin typeface="Arial"/>
              </a:rPr>
              <a:t>条件や手順を整理して、一息で読める程度の文章にする。</a:t>
            </a: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n-US" sz="4800" b="1" strike="noStrike" spc="-1">
                <a:solidFill>
                  <a:srgbClr val="000000"/>
                </a:solidFill>
                <a:latin typeface="Lato"/>
                <a:ea typeface="DejaVu Sans"/>
              </a:rPr>
              <a:t>結果</a:t>
            </a: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n-US" sz="3600" b="0" strike="noStrike" spc="-1">
                <a:latin typeface="Arial"/>
              </a:rPr>
              <a:t>自分が採用した調査・実験方法から得られた結果（事実）のみを記載する。</a:t>
            </a:r>
          </a:p>
          <a:p>
            <a:pPr>
              <a:lnSpc>
                <a:spcPct val="120000"/>
              </a:lnSpc>
            </a:pPr>
            <a:r>
              <a:rPr lang="en-US" sz="3600" spc="-1">
                <a:latin typeface="Arial"/>
              </a:rPr>
              <a:t>表・グラフは中央の領域に書くと良い。</a:t>
            </a:r>
          </a:p>
          <a:p>
            <a:pPr>
              <a:lnSpc>
                <a:spcPct val="120000"/>
              </a:lnSpc>
            </a:pPr>
            <a:r>
              <a:rPr lang="en-US" sz="3600" b="0" strike="noStrike" spc="-1">
                <a:latin typeface="Arial"/>
              </a:rPr>
              <a:t>注目してほしいところを、文章で表現する。</a:t>
            </a:r>
          </a:p>
          <a:p>
            <a:pPr>
              <a:lnSpc>
                <a:spcPct val="120000"/>
              </a:lnSpc>
            </a:pPr>
            <a:r>
              <a:rPr lang="en-US" sz="3600" spc="-1">
                <a:latin typeface="Arial"/>
              </a:rPr>
              <a:t>たとえば、平均値、分散、順位、強弱など。</a:t>
            </a: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</p:txBody>
      </p:sp>
      <p:sp>
        <p:nvSpPr>
          <p:cNvPr id="168" name="CustomShape 10"/>
          <p:cNvSpPr/>
          <p:nvPr/>
        </p:nvSpPr>
        <p:spPr>
          <a:xfrm>
            <a:off x="1568520" y="3652920"/>
            <a:ext cx="793440" cy="737640"/>
          </a:xfrm>
          <a:custGeom>
            <a:avLst/>
            <a:gdLst/>
            <a:ahLst/>
            <a:cxnLst/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bg1"/>
          </a:solidFill>
          <a:ln w="3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CustomShape 11"/>
          <p:cNvSpPr/>
          <p:nvPr/>
        </p:nvSpPr>
        <p:spPr>
          <a:xfrm>
            <a:off x="1010520" y="2984804"/>
            <a:ext cx="8717948" cy="20738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20000"/>
              </a:lnSpc>
            </a:pPr>
            <a:r>
              <a:rPr lang="en-US" sz="3600" b="1" strike="noStrike" spc="-1">
                <a:solidFill>
                  <a:srgbClr val="000000"/>
                </a:solidFill>
                <a:latin typeface="Lato"/>
                <a:ea typeface="DejaVu Sans"/>
              </a:rPr>
              <a:t> </a:t>
            </a: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n-US" sz="5400" spc="-1">
                <a:latin typeface="Arial"/>
              </a:rPr>
              <a:t>山元啓史</a:t>
            </a:r>
            <a:endParaRPr lang="en-US" sz="5400" b="0" strike="noStrike" spc="-1">
              <a:latin typeface="Arial"/>
            </a:endParaRPr>
          </a:p>
        </p:txBody>
      </p:sp>
      <p:sp>
        <p:nvSpPr>
          <p:cNvPr id="170" name="CustomShape 12"/>
          <p:cNvSpPr/>
          <p:nvPr/>
        </p:nvSpPr>
        <p:spPr>
          <a:xfrm>
            <a:off x="823783" y="1110419"/>
            <a:ext cx="9750138" cy="330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000" b="1" spc="-1">
                <a:solidFill>
                  <a:srgbClr val="0000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ポスター発表</a:t>
            </a:r>
            <a:r>
              <a:rPr lang="en-US" sz="6000" b="1" strike="noStrike" spc="-1">
                <a:solidFill>
                  <a:srgbClr val="0000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のタイトル:</a:t>
            </a:r>
            <a:br>
              <a:rPr sz="60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</a:br>
            <a:r>
              <a:rPr lang="en-US" sz="6000" b="0" strike="noStrike" spc="-1">
                <a:solidFill>
                  <a:srgbClr val="0000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サブタイトル</a:t>
            </a:r>
            <a:endParaRPr lang="en-US" sz="6000" b="0" strike="noStrike" spc="-1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73" name="CustomShape 15"/>
          <p:cNvSpPr/>
          <p:nvPr/>
        </p:nvSpPr>
        <p:spPr>
          <a:xfrm>
            <a:off x="16031019" y="24759423"/>
            <a:ext cx="20783520" cy="35074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5400" b="0" strike="noStrike" spc="-1">
                <a:solidFill>
                  <a:schemeClr val="bg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図1</a:t>
            </a:r>
            <a:r>
              <a:rPr lang="ja-JP" altLang="en-US" sz="5400" b="0" strike="noStrike" spc="-1">
                <a:solidFill>
                  <a:schemeClr val="bg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　</a:t>
            </a:r>
            <a:r>
              <a:rPr lang="en-US" sz="5400" b="0" strike="noStrike" spc="-1">
                <a:solidFill>
                  <a:schemeClr val="bg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動物による言語の使用を示すグラフ。結論を述べるのに特徴的な図・表を掲載し、印象的にする。グラフには縦軸・横軸の単位や名義を示すこと。</a:t>
            </a:r>
          </a:p>
        </p:txBody>
      </p:sp>
      <p:pic>
        <p:nvPicPr>
          <p:cNvPr id="175" name="Graphic 26"/>
          <p:cNvPicPr/>
          <p:nvPr/>
        </p:nvPicPr>
        <p:blipFill>
          <a:blip r:embed="rId3"/>
          <a:stretch/>
        </p:blipFill>
        <p:spPr>
          <a:xfrm>
            <a:off x="17569480" y="12467456"/>
            <a:ext cx="15967181" cy="10644160"/>
          </a:xfrm>
          <a:prstGeom prst="rect">
            <a:avLst/>
          </a:prstGeom>
          <a:ln>
            <a:noFill/>
          </a:ln>
        </p:spPr>
      </p:pic>
      <p:sp>
        <p:nvSpPr>
          <p:cNvPr id="176" name="CustomShape 16"/>
          <p:cNvSpPr/>
          <p:nvPr/>
        </p:nvSpPr>
        <p:spPr>
          <a:xfrm>
            <a:off x="24732000" y="17278200"/>
            <a:ext cx="2161440" cy="30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latin typeface="Arial"/>
              </a:rPr>
              <a:t>https://osf.io/6ua4k/</a:t>
            </a:r>
          </a:p>
        </p:txBody>
      </p:sp>
      <p:sp>
        <p:nvSpPr>
          <p:cNvPr id="21" name="CustomShape 4">
            <a:extLst>
              <a:ext uri="{FF2B5EF4-FFF2-40B4-BE49-F238E27FC236}">
                <a16:creationId xmlns:a16="http://schemas.microsoft.com/office/drawing/2014/main" id="{6F896354-E553-054F-A762-D0C5E049164A}"/>
              </a:ext>
            </a:extLst>
          </p:cNvPr>
          <p:cNvSpPr/>
          <p:nvPr/>
        </p:nvSpPr>
        <p:spPr>
          <a:xfrm>
            <a:off x="39690154" y="709920"/>
            <a:ext cx="9563400" cy="19832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20000"/>
              </a:lnSpc>
            </a:pPr>
            <a:r>
              <a:rPr lang="en-US" sz="4800" b="1" strike="noStrike" spc="-1">
                <a:solidFill>
                  <a:srgbClr val="000000"/>
                </a:solidFill>
                <a:latin typeface="Lato"/>
                <a:ea typeface="DejaVu Sans"/>
              </a:rPr>
              <a:t>考察</a:t>
            </a:r>
          </a:p>
          <a:p>
            <a:pPr>
              <a:lnSpc>
                <a:spcPct val="120000"/>
              </a:lnSpc>
            </a:pPr>
            <a:endParaRPr lang="en-US" sz="3600" b="1" strike="noStrike" spc="-1">
              <a:solidFill>
                <a:srgbClr val="8C1616"/>
              </a:solidFill>
              <a:latin typeface="Lato"/>
              <a:ea typeface="DejaVu Sans"/>
            </a:endParaRP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n-US" sz="3600" b="0" strike="noStrike" spc="-1">
                <a:latin typeface="Arial"/>
              </a:rPr>
              <a:t>リサーチクエスチョンに対する答えを結果に基づき述べる。</a:t>
            </a:r>
          </a:p>
          <a:p>
            <a:pPr>
              <a:lnSpc>
                <a:spcPct val="120000"/>
              </a:lnSpc>
            </a:pPr>
            <a:r>
              <a:rPr lang="en-US" sz="3600" spc="-1">
                <a:latin typeface="Arial"/>
              </a:rPr>
              <a:t>結果から推論できることも述べてもよい。</a:t>
            </a: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n-US" sz="3600" b="0" strike="noStrike" spc="-1">
                <a:latin typeface="Arial"/>
              </a:rPr>
              <a:t>文献などを引用し、自分の研究との対比で述べる。</a:t>
            </a:r>
          </a:p>
          <a:p>
            <a:pPr>
              <a:lnSpc>
                <a:spcPct val="120000"/>
              </a:lnSpc>
            </a:pPr>
            <a:r>
              <a:rPr lang="en-US" sz="3600" b="0" strike="noStrike" spc="-1">
                <a:latin typeface="Arial"/>
              </a:rPr>
              <a:t>調査・実験方法がうまくできたか、失敗したかどうか、改善すべきところがあったかどうかを述べる。</a:t>
            </a: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n-US" sz="4800" b="1" strike="noStrike" spc="-1">
                <a:solidFill>
                  <a:srgbClr val="000000"/>
                </a:solidFill>
                <a:latin typeface="Lato"/>
                <a:ea typeface="DejaVu Sans"/>
              </a:rPr>
              <a:t>おわりに</a:t>
            </a: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n-US" sz="3600" b="0" strike="noStrike" spc="-1">
                <a:latin typeface="Arial"/>
              </a:rPr>
              <a:t>「おわりに」は結論を述べる。ただし、最も単純なキャッチーな一文は真ん中の領域に記して、初見に訴える。</a:t>
            </a:r>
          </a:p>
          <a:p>
            <a:pPr>
              <a:lnSpc>
                <a:spcPct val="120000"/>
              </a:lnSpc>
            </a:pPr>
            <a:endParaRPr lang="en-US" sz="3600" spc="-1">
              <a:latin typeface="Arial"/>
            </a:endParaRPr>
          </a:p>
          <a:p>
            <a:pPr>
              <a:lnSpc>
                <a:spcPct val="120000"/>
              </a:lnSpc>
            </a:pPr>
            <a:endParaRPr lang="en-US" sz="3600" spc="-1"/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</p:txBody>
      </p:sp>
      <p:sp>
        <p:nvSpPr>
          <p:cNvPr id="23" name="CustomShape 4">
            <a:extLst>
              <a:ext uri="{FF2B5EF4-FFF2-40B4-BE49-F238E27FC236}">
                <a16:creationId xmlns:a16="http://schemas.microsoft.com/office/drawing/2014/main" id="{E06A561A-70F9-3E44-8C4C-B9FE68A5CEED}"/>
              </a:ext>
            </a:extLst>
          </p:cNvPr>
          <p:cNvSpPr/>
          <p:nvPr/>
        </p:nvSpPr>
        <p:spPr>
          <a:xfrm>
            <a:off x="39690154" y="17789536"/>
            <a:ext cx="9563400" cy="56900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20000"/>
              </a:lnSpc>
            </a:pPr>
            <a:r>
              <a:rPr lang="en-US" sz="4800" b="1" spc="-1">
                <a:solidFill>
                  <a:srgbClr val="000000"/>
                </a:solidFill>
                <a:latin typeface="Lato"/>
                <a:ea typeface="DejaVu Sans"/>
              </a:rPr>
              <a:t>文献</a:t>
            </a:r>
          </a:p>
          <a:p>
            <a:pPr>
              <a:lnSpc>
                <a:spcPct val="120000"/>
              </a:lnSpc>
            </a:pPr>
            <a:endParaRPr lang="en-US" sz="4000" b="1" spc="-1">
              <a:solidFill>
                <a:srgbClr val="000000"/>
              </a:solidFill>
              <a:latin typeface="Lato"/>
              <a:ea typeface="DejaVu Sans"/>
            </a:endParaRPr>
          </a:p>
          <a:p>
            <a:r>
              <a:rPr lang="ja-JP" altLang="en-US" sz="4000"/>
              <a:t>書籍：著者</a:t>
            </a:r>
            <a:r>
              <a:rPr lang="en-US" altLang="ja-JP" sz="4000"/>
              <a:t>, </a:t>
            </a:r>
            <a:r>
              <a:rPr lang="ja-JP" altLang="en-US" sz="4000"/>
              <a:t>書名</a:t>
            </a:r>
            <a:r>
              <a:rPr lang="en-US" altLang="ja-JP" sz="4000"/>
              <a:t>[, </a:t>
            </a:r>
            <a:r>
              <a:rPr lang="ja-JP" altLang="en-US" sz="4000"/>
              <a:t>シリーズ名</a:t>
            </a:r>
            <a:r>
              <a:rPr lang="en-US" altLang="ja-JP" sz="4000"/>
              <a:t>], </a:t>
            </a:r>
            <a:r>
              <a:rPr lang="ja-JP" altLang="en-US" sz="4000"/>
              <a:t>出版社</a:t>
            </a:r>
            <a:r>
              <a:rPr lang="en-US" altLang="ja-JP" sz="4000"/>
              <a:t>[, </a:t>
            </a:r>
            <a:r>
              <a:rPr lang="ja-JP" altLang="en-US" sz="4000"/>
              <a:t>出版地</a:t>
            </a:r>
            <a:r>
              <a:rPr lang="en-US" altLang="ja-JP" sz="4000"/>
              <a:t>], </a:t>
            </a:r>
            <a:r>
              <a:rPr lang="ja-JP" altLang="en-US" sz="4000"/>
              <a:t>発行年</a:t>
            </a:r>
            <a:r>
              <a:rPr lang="en-US" altLang="ja-JP" sz="4000"/>
              <a:t>[, </a:t>
            </a:r>
            <a:r>
              <a:rPr lang="ja-JP" altLang="en-US" sz="4000"/>
              <a:t>ページ</a:t>
            </a:r>
            <a:r>
              <a:rPr lang="en-US" altLang="ja-JP" sz="4000"/>
              <a:t>].</a:t>
            </a:r>
            <a:endParaRPr lang="ja-JP" altLang="en-US" sz="4000"/>
          </a:p>
          <a:p>
            <a:r>
              <a:rPr lang="ja-JP" altLang="en-US" sz="4000"/>
              <a:t>論文：　筆者</a:t>
            </a:r>
            <a:r>
              <a:rPr lang="en-US" altLang="ja-JP" sz="4000"/>
              <a:t>, </a:t>
            </a:r>
            <a:r>
              <a:rPr lang="ja-JP" altLang="en-US" sz="4000"/>
              <a:t>表題</a:t>
            </a:r>
            <a:r>
              <a:rPr lang="en-US" altLang="ja-JP" sz="4000"/>
              <a:t>, </a:t>
            </a:r>
            <a:r>
              <a:rPr lang="ja-JP" altLang="en-US" sz="4000"/>
              <a:t>雑誌名</a:t>
            </a:r>
            <a:r>
              <a:rPr lang="en-US" altLang="ja-JP" sz="4000"/>
              <a:t>{, </a:t>
            </a:r>
            <a:r>
              <a:rPr lang="ja-JP" altLang="en-US" sz="4000"/>
              <a:t>巻号</a:t>
            </a:r>
            <a:r>
              <a:rPr lang="en-US" altLang="ja-JP" sz="4000"/>
              <a:t>}, </a:t>
            </a:r>
            <a:r>
              <a:rPr lang="ja-JP" altLang="en-US" sz="4000"/>
              <a:t>発行年月</a:t>
            </a:r>
            <a:r>
              <a:rPr lang="en-US" altLang="ja-JP" sz="4000"/>
              <a:t>{, </a:t>
            </a:r>
            <a:r>
              <a:rPr lang="ja-JP" altLang="en-US" sz="4000"/>
              <a:t>ページ</a:t>
            </a:r>
            <a:r>
              <a:rPr lang="en-US" altLang="ja-JP" sz="4000"/>
              <a:t>}.</a:t>
            </a:r>
            <a:endParaRPr lang="ja-JP" altLang="en-US" sz="4000"/>
          </a:p>
          <a:p>
            <a:r>
              <a:rPr lang="ja-JP" altLang="en-US" sz="4000"/>
              <a:t>学会発表：　筆者</a:t>
            </a:r>
            <a:r>
              <a:rPr lang="en-US" altLang="ja-JP" sz="4000"/>
              <a:t>, </a:t>
            </a:r>
            <a:r>
              <a:rPr lang="ja-JP" altLang="en-US" sz="4000"/>
              <a:t>表題</a:t>
            </a:r>
            <a:r>
              <a:rPr lang="en-US" altLang="ja-JP" sz="4000"/>
              <a:t>, </a:t>
            </a:r>
            <a:r>
              <a:rPr lang="ja-JP" altLang="en-US" sz="4000"/>
              <a:t>会議名</a:t>
            </a:r>
            <a:r>
              <a:rPr lang="en-US" altLang="ja-JP" sz="4000"/>
              <a:t>{, </a:t>
            </a:r>
            <a:r>
              <a:rPr lang="ja-JP" altLang="en-US" sz="4000"/>
              <a:t>セッション名</a:t>
            </a:r>
            <a:r>
              <a:rPr lang="en-US" altLang="ja-JP" sz="4000"/>
              <a:t>}, </a:t>
            </a:r>
            <a:r>
              <a:rPr lang="ja-JP" altLang="en-US" sz="4000"/>
              <a:t>開催年月日</a:t>
            </a:r>
            <a:r>
              <a:rPr lang="en-US" altLang="ja-JP" sz="4000"/>
              <a:t>.</a:t>
            </a:r>
            <a:endParaRPr lang="ja-JP" altLang="en-US" sz="4000"/>
          </a:p>
          <a:p>
            <a:pPr>
              <a:lnSpc>
                <a:spcPct val="120000"/>
              </a:lnSpc>
            </a:pPr>
            <a:r>
              <a:rPr lang="en-US" sz="4000" b="1" strike="noStrike" spc="-1">
                <a:solidFill>
                  <a:srgbClr val="000000"/>
                </a:solidFill>
                <a:latin typeface="Lato"/>
                <a:ea typeface="DejaVu Sans"/>
              </a:rPr>
              <a:t> </a:t>
            </a:r>
            <a:endParaRPr lang="en-US" altLang="ja-JP" sz="4000" spc="-1"/>
          </a:p>
          <a:p>
            <a:pPr>
              <a:lnSpc>
                <a:spcPct val="120000"/>
              </a:lnSpc>
            </a:pPr>
            <a:r>
              <a:rPr lang="en-US" altLang="ja-JP" sz="4000" spc="-1">
                <a:hlinkClick r:id="rId4"/>
              </a:rPr>
              <a:t>URL</a:t>
            </a:r>
            <a:r>
              <a:rPr lang="ja-JP" altLang="en-US" sz="4000" spc="-1">
                <a:hlinkClick r:id="rId4"/>
              </a:rPr>
              <a:t>は</a:t>
            </a:r>
            <a:r>
              <a:rPr lang="en-US" altLang="ja-JP" sz="4000" spc="-1">
                <a:hlinkClick r:id="rId4"/>
              </a:rPr>
              <a:t>doi</a:t>
            </a:r>
            <a:r>
              <a:rPr lang="ja-JP" altLang="en-US" sz="4000" spc="-1">
                <a:hlinkClick r:id="rId4"/>
              </a:rPr>
              <a:t>の掲載のみ認める。それ以外は認めない。</a:t>
            </a:r>
            <a:endParaRPr lang="en-US" altLang="ja-JP" sz="4000" spc="-1">
              <a:hlinkClick r:id="rId4"/>
            </a:endParaRPr>
          </a:p>
          <a:p>
            <a:pPr>
              <a:lnSpc>
                <a:spcPct val="120000"/>
              </a:lnSpc>
            </a:pPr>
            <a:endParaRPr lang="en-US" altLang="ja-JP" sz="4000" spc="-1">
              <a:hlinkClick r:id="rId4"/>
            </a:endParaRPr>
          </a:p>
          <a:p>
            <a:pPr>
              <a:lnSpc>
                <a:spcPct val="120000"/>
              </a:lnSpc>
            </a:pPr>
            <a:r>
              <a:rPr lang="en-US" altLang="ja-JP" sz="4000" spc="-1">
                <a:hlinkClick r:id="rId4"/>
              </a:rPr>
              <a:t>http://www7a.biglobe.ne.jp/nifongo/ron/ron_24.html</a:t>
            </a:r>
            <a:endParaRPr lang="en-US" altLang="ja-JP" sz="4000" spc="-1"/>
          </a:p>
          <a:p>
            <a:pPr>
              <a:lnSpc>
                <a:spcPct val="120000"/>
              </a:lnSpc>
            </a:pPr>
            <a:endParaRPr lang="en-US" altLang="ja-JP" sz="4000" spc="-1"/>
          </a:p>
          <a:p>
            <a:pPr>
              <a:lnSpc>
                <a:spcPct val="120000"/>
              </a:lnSpc>
            </a:pPr>
            <a:r>
              <a:rPr lang="en-US" altLang="ja-JP" sz="4000" spc="-1"/>
              <a:t>を参照して、この書き方に倣って参考文献を書くこと。このポスターに引用していない文献を書いてはいけない。</a:t>
            </a:r>
          </a:p>
          <a:p>
            <a:pPr>
              <a:lnSpc>
                <a:spcPct val="120000"/>
              </a:lnSpc>
            </a:pPr>
            <a:r>
              <a:rPr lang="en-US" altLang="ja-JP" sz="4000" spc="-1"/>
              <a:t>文献なしは認めない。Wikipedia, Web</a:t>
            </a:r>
            <a:r>
              <a:rPr lang="ja-JP" altLang="en-US" sz="4000" spc="-1"/>
              <a:t>からの引用は認めない。</a:t>
            </a:r>
            <a:endParaRPr lang="en-US" altLang="ja-JP" sz="4000" spc="-1"/>
          </a:p>
          <a:p>
            <a:pPr>
              <a:lnSpc>
                <a:spcPct val="120000"/>
              </a:lnSpc>
            </a:pPr>
            <a:endParaRPr lang="en-US" sz="4000" b="1" strike="noStrike" spc="-1">
              <a:solidFill>
                <a:srgbClr val="000000"/>
              </a:solidFill>
              <a:latin typeface="Lato"/>
              <a:ea typeface="DejaVu Sans"/>
            </a:endParaRPr>
          </a:p>
          <a:p>
            <a:pPr>
              <a:lnSpc>
                <a:spcPct val="120000"/>
              </a:lnSpc>
            </a:pPr>
            <a:endParaRPr lang="en-US" sz="3600" spc="-1"/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endParaRPr lang="en-US" sz="3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</TotalTime>
  <Words>437</Words>
  <Application>Microsoft Macintosh PowerPoint</Application>
  <PresentationFormat>ユーザー設定</PresentationFormat>
  <Paragraphs>82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Hiragino Kaku Gothic Pro W3</vt:lpstr>
      <vt:lpstr>Arial</vt:lpstr>
      <vt:lpstr>Lato</vt:lpstr>
      <vt:lpstr>Lato Black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Notes:  1. Correct fonts won’t load until you open this in PowerPoint (e.g., if you’re previewing this in your browser it’ll look uglier than it actually is).  2. Generate QR codes here: https://www.qrcode-monkey.com/</dc:title>
  <dc:subject/>
  <dc:creator>Morrison, Mike</dc:creator>
  <dc:description/>
  <cp:lastModifiedBy>T20190058249</cp:lastModifiedBy>
  <cp:revision>81</cp:revision>
  <dcterms:created xsi:type="dcterms:W3CDTF">2019-07-02T13:39:34Z</dcterms:created>
  <dcterms:modified xsi:type="dcterms:W3CDTF">2022-06-29T04:18:07Z</dcterms:modified>
  <dc:language>ja-JP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3</vt:i4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28</vt:i4>
  </property>
</Properties>
</file>